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1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73" r:id="rId11"/>
    <p:sldId id="263" r:id="rId12"/>
    <p:sldId id="264" r:id="rId13"/>
    <p:sldId id="265" r:id="rId14"/>
    <p:sldId id="274" r:id="rId15"/>
    <p:sldId id="275" r:id="rId16"/>
    <p:sldId id="276" r:id="rId17"/>
    <p:sldId id="277" r:id="rId18"/>
    <p:sldId id="278" r:id="rId19"/>
    <p:sldId id="266" r:id="rId20"/>
    <p:sldId id="269" r:id="rId21"/>
    <p:sldId id="267" r:id="rId22"/>
    <p:sldId id="270" r:id="rId23"/>
    <p:sldId id="268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25BB8-658A-4F70-A724-CAE5240C2516}" type="datetimeFigureOut">
              <a:rPr lang="pt-BR" smtClean="0"/>
              <a:t>03/06/2020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05FF0-895F-45E7-9819-54C635055C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90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C9B7-13EE-471B-B509-34413380593C}" type="datetime1">
              <a:rPr lang="pt-BR" smtClean="0"/>
              <a:t>03/06/2020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30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EF20-B5C8-4842-A11E-3D88014BB1E6}" type="datetime1">
              <a:rPr lang="pt-BR" smtClean="0"/>
              <a:t>03/06/2020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0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B4EA-1106-451F-B18B-9B4D8B6D1AE4}" type="datetime1">
              <a:rPr lang="pt-BR" smtClean="0"/>
              <a:t>03/06/2020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52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92CE-8A34-49C5-B863-35EBD1113ABC}" type="datetime1">
              <a:rPr lang="pt-BR" smtClean="0"/>
              <a:t>03/06/2020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70E8-E603-4940-83A1-226F0BBC3A6C}" type="datetime1">
              <a:rPr lang="pt-BR" smtClean="0"/>
              <a:t>03/06/2020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80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4AA0-260A-48D4-92A7-D42AD9708044}" type="datetime1">
              <a:rPr lang="pt-BR" smtClean="0"/>
              <a:t>03/06/2020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10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69AC-892D-4A1F-9B73-49A8F164698A}" type="datetime1">
              <a:rPr lang="pt-BR" smtClean="0"/>
              <a:t>03/06/2020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18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A876-08B0-4A09-AF11-BBB21BD371D1}" type="datetime1">
              <a:rPr lang="pt-BR" smtClean="0"/>
              <a:t>03/06/2020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07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885E-356E-4787-A27D-6C4D531B6986}" type="datetime1">
              <a:rPr lang="pt-BR" smtClean="0"/>
              <a:t>03/06/2020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90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BA8A-06C3-4029-B656-031D92B89329}" type="datetime1">
              <a:rPr lang="pt-BR" smtClean="0"/>
              <a:t>03/06/2020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78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0325-44E1-488A-A050-22951BCAF452}" type="datetime1">
              <a:rPr lang="pt-BR" smtClean="0"/>
              <a:t>03/06/2020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11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4" y="862149"/>
            <a:ext cx="10891520" cy="6126480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E3598-5445-4DF9-907E-7CD5DD3707E8}" type="datetime1">
              <a:rPr lang="pt-BR" smtClean="0"/>
              <a:t>03/06/2020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48D4C-A0D0-4201-932D-DD30C38231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security.com/ww-en/analytics/cybersecurity-threatscape-2018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security.com/ww-en/analytics/cybersecurity-threatscape-2018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hyperlink" Target="https://www.gocache.com.br/seguranca/dez-paises-com-mais-ataques-de-hacker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4" y="862149"/>
            <a:ext cx="10891520" cy="612648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60631" y="109530"/>
            <a:ext cx="8613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Conscientização dos funcionários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1202912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2" y="1662546"/>
            <a:ext cx="11656434" cy="456910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519054" y="6287075"/>
            <a:ext cx="533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2">
                    <a:lumMod val="50000"/>
                  </a:schemeClr>
                </a:solidFill>
              </a:rPr>
              <a:t>Fonte: Trustwave-2014 Security Pressures Report, p. 6</a:t>
            </a:r>
            <a:r>
              <a:rPr lang="en-US" u="sng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pt-BR" u="sng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pt-BR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4622" y="293407"/>
            <a:ext cx="105823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Principais ameaças que preocupam os gestores de segurança </a:t>
            </a:r>
          </a:p>
        </p:txBody>
      </p:sp>
    </p:spTree>
    <p:extLst>
      <p:ext uri="{BB962C8B-B14F-4D97-AF65-F5344CB8AC3E}">
        <p14:creationId xmlns:p14="http://schemas.microsoft.com/office/powerpoint/2010/main" val="29639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11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04" y="1098158"/>
            <a:ext cx="7565792" cy="518814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7690" y="109530"/>
            <a:ext cx="50497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Dados importantes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79966" y="6270593"/>
            <a:ext cx="6823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hlinkClick r:id="rId3"/>
              </a:rPr>
              <a:t>https://www.ptsecurity.com/ww-en/analytics/cybersecurity-threatscape-2018</a:t>
            </a:r>
            <a:r>
              <a:rPr lang="pt-BR" sz="1600" dirty="0" smtClean="0">
                <a:hlinkClick r:id="rId3"/>
              </a:rPr>
              <a:t>/</a:t>
            </a:r>
            <a:r>
              <a:rPr lang="pt-BR" sz="1600" dirty="0" smtClean="0"/>
              <a:t> 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6482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12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959" y="1095119"/>
            <a:ext cx="7584081" cy="519424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27690" y="109530"/>
            <a:ext cx="50497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Dados importantes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21531" y="6270593"/>
            <a:ext cx="6823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hlinkClick r:id="rId3"/>
              </a:rPr>
              <a:t>https://www.ptsecurity.com/ww-en/analytics/cybersecurity-threatscape-2018</a:t>
            </a:r>
            <a:r>
              <a:rPr lang="pt-BR" sz="1600" dirty="0" smtClean="0">
                <a:hlinkClick r:id="rId3"/>
              </a:rPr>
              <a:t>/</a:t>
            </a:r>
            <a:r>
              <a:rPr lang="pt-BR" sz="1600" dirty="0" smtClean="0"/>
              <a:t> </a:t>
            </a:r>
            <a:endParaRPr lang="pt-BR" sz="1600" dirty="0"/>
          </a:p>
        </p:txBody>
      </p:sp>
      <p:grpSp>
        <p:nvGrpSpPr>
          <p:cNvPr id="3" name="Agrupar 2"/>
          <p:cNvGrpSpPr/>
          <p:nvPr/>
        </p:nvGrpSpPr>
        <p:grpSpPr>
          <a:xfrm>
            <a:off x="244622" y="2937164"/>
            <a:ext cx="11656434" cy="3294491"/>
            <a:chOff x="244622" y="2937164"/>
            <a:chExt cx="11656434" cy="3294491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4"/>
            <a:srcRect t="27897"/>
            <a:stretch/>
          </p:blipFill>
          <p:spPr>
            <a:xfrm>
              <a:off x="244622" y="2937164"/>
              <a:ext cx="11656434" cy="3294491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68758">
              <a:off x="7200916" y="3975889"/>
              <a:ext cx="2652703" cy="1726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6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61"/>
            <a:ext cx="12192000" cy="5817954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13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1061"/>
            <a:ext cx="9961578" cy="57449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5726">
            <a:off x="1387669" y="971214"/>
            <a:ext cx="8358504" cy="48906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926" y="2824635"/>
            <a:ext cx="3851842" cy="371427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2836" y="109530"/>
            <a:ext cx="49594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Aprenda mais essa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6" y="760257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61"/>
            <a:ext cx="12192000" cy="5817954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14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1061"/>
            <a:ext cx="9961578" cy="57449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5726">
            <a:off x="1387669" y="971214"/>
            <a:ext cx="8358504" cy="48906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926" y="2824635"/>
            <a:ext cx="3851842" cy="371427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2836" y="109530"/>
            <a:ext cx="49594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Aprenda mais essa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50"/>
          <a:stretch/>
        </p:blipFill>
        <p:spPr>
          <a:xfrm>
            <a:off x="3112406" y="760257"/>
            <a:ext cx="4410612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61"/>
            <a:ext cx="12192000" cy="5817954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15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1061"/>
            <a:ext cx="9961578" cy="57449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5726">
            <a:off x="1387669" y="971214"/>
            <a:ext cx="8358504" cy="48906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926" y="2824635"/>
            <a:ext cx="3851842" cy="371427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2836" y="109530"/>
            <a:ext cx="49594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Aprenda mais essa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3" t="26918" r="41322"/>
          <a:stretch/>
        </p:blipFill>
        <p:spPr>
          <a:xfrm flipH="1">
            <a:off x="4781259" y="1228429"/>
            <a:ext cx="1482435" cy="60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61"/>
            <a:ext cx="12192000" cy="5817954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16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1061"/>
            <a:ext cx="9961578" cy="57449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5726">
            <a:off x="1387669" y="971214"/>
            <a:ext cx="8358504" cy="48906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926" y="2824635"/>
            <a:ext cx="3851842" cy="371427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2836" y="109530"/>
            <a:ext cx="49594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Aprenda mais essa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3" t="26918" r="41322"/>
          <a:stretch/>
        </p:blipFill>
        <p:spPr>
          <a:xfrm flipH="1">
            <a:off x="4781259" y="1228429"/>
            <a:ext cx="1482435" cy="60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7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61"/>
            <a:ext cx="12192000" cy="5817954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17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1061"/>
            <a:ext cx="9961578" cy="57449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5726">
            <a:off x="1387669" y="971214"/>
            <a:ext cx="8358504" cy="48906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926" y="2824635"/>
            <a:ext cx="3851842" cy="371427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2836" y="109530"/>
            <a:ext cx="49594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Aprenda mais essa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9" t="11019" r="28548" b="5928"/>
          <a:stretch/>
        </p:blipFill>
        <p:spPr>
          <a:xfrm>
            <a:off x="3449781" y="1745673"/>
            <a:ext cx="4336473" cy="46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3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61"/>
            <a:ext cx="12192000" cy="5817954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18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1061"/>
            <a:ext cx="9961578" cy="57449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5726">
            <a:off x="1387669" y="971214"/>
            <a:ext cx="8358504" cy="48906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926" y="2824635"/>
            <a:ext cx="3851842" cy="371427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2836" y="109530"/>
            <a:ext cx="49594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Aprenda mais essa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0" r="28134"/>
          <a:stretch/>
        </p:blipFill>
        <p:spPr>
          <a:xfrm>
            <a:off x="3449782" y="1122494"/>
            <a:ext cx="4378036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5377"/>
          <a:stretch/>
        </p:blipFill>
        <p:spPr>
          <a:xfrm>
            <a:off x="0" y="1014413"/>
            <a:ext cx="12192000" cy="5843587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19</a:t>
            </a:fld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0141" y="110840"/>
            <a:ext cx="65344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 principais abordagens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23" y="1223313"/>
            <a:ext cx="2110252" cy="19861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8285">
            <a:off x="2161950" y="2888500"/>
            <a:ext cx="2010339" cy="362919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537" y="512618"/>
            <a:ext cx="3799028" cy="29921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230" y="3699073"/>
            <a:ext cx="2758830" cy="275883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2391" y="3936206"/>
            <a:ext cx="2246402" cy="252169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4922" y="1291386"/>
            <a:ext cx="2213388" cy="22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4" y="862149"/>
            <a:ext cx="10891520" cy="612648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60631" y="109530"/>
            <a:ext cx="8613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Conscientização dos funcionários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2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1202912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8" y="1971677"/>
            <a:ext cx="11636496" cy="480695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20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56624" y="125128"/>
            <a:ext cx="86189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Acesso físico deve ser controlado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559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21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69818" y="16625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274619" y="1634835"/>
            <a:ext cx="9829800" cy="4524315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600" dirty="0" smtClean="0"/>
              <a:t>Foco mais no </a:t>
            </a:r>
            <a:r>
              <a:rPr lang="pt-BR" sz="3600" dirty="0" err="1" smtClean="0"/>
              <a:t>compliance</a:t>
            </a:r>
            <a:r>
              <a:rPr lang="pt-BR" sz="3600" dirty="0" smtClean="0"/>
              <a:t>, nas punições, no que não se pode fazer do que em conscientização;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600" dirty="0" smtClean="0"/>
              <a:t>Excesso de jargões técnicos, textos, slides;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600" dirty="0" smtClean="0"/>
              <a:t>Treinamentos demorados demais e muito teóricos;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600" dirty="0" smtClean="0"/>
              <a:t>Os treinamentos não motivam os funcionários a se tornarem parceiros, aliados na segurança;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600" dirty="0" smtClean="0"/>
              <a:t>Deixam de fora a equipe da TI.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07818" y="249382"/>
            <a:ext cx="1101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Por que os resultados são insatisfatórios em sua grande maioria</a:t>
            </a:r>
            <a:endParaRPr lang="pt-BR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93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1" y="1496291"/>
            <a:ext cx="11820532" cy="5361709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22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07818" y="249382"/>
            <a:ext cx="5352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Movimentando o treinamento</a:t>
            </a:r>
            <a:endParaRPr lang="pt-BR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829" y="1642688"/>
            <a:ext cx="6943590" cy="4567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76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23</a:t>
            </a:fld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12451" y="109530"/>
            <a:ext cx="80330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Em suma: vale à pena investir?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2026182"/>
            <a:ext cx="9929814" cy="43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3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27472" y="109530"/>
            <a:ext cx="69223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Apenas uma provocação...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66799"/>
            <a:ext cx="12231368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3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0631" y="109530"/>
            <a:ext cx="8613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Conscientização dos funcionários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8" y="2084675"/>
            <a:ext cx="4762500" cy="36861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05" y="1865600"/>
            <a:ext cx="4914900" cy="3905250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3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5501" y="109530"/>
            <a:ext cx="42739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ISO 27001/2013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334238" y="2084675"/>
            <a:ext cx="11358998" cy="3686175"/>
            <a:chOff x="334238" y="2084675"/>
            <a:chExt cx="11358998" cy="3686175"/>
          </a:xfrm>
        </p:grpSpPr>
        <p:sp>
          <p:nvSpPr>
            <p:cNvPr id="3" name="Retângulo Arredondado 2"/>
            <p:cNvSpPr/>
            <p:nvPr/>
          </p:nvSpPr>
          <p:spPr>
            <a:xfrm>
              <a:off x="5167745" y="2327564"/>
              <a:ext cx="6525491" cy="3131126"/>
            </a:xfrm>
            <a:prstGeom prst="roundRect">
              <a:avLst/>
            </a:prstGeom>
            <a:solidFill>
              <a:srgbClr val="0066FF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dirty="0" smtClean="0"/>
                <a:t>Sobre a Conscientização e Treinamento em Segurança da Informação - "Todos os funcionários da organização (...) deverão receber educação e treinamento apropriados em conscientização.."</a:t>
              </a:r>
              <a:endParaRPr lang="pt-BR" sz="2800" dirty="0"/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38" y="2084675"/>
              <a:ext cx="4762500" cy="3686175"/>
            </a:xfrm>
            <a:prstGeom prst="rect">
              <a:avLst/>
            </a:prstGeom>
          </p:spPr>
        </p:pic>
      </p:grp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97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438151" y="2078182"/>
            <a:ext cx="11255085" cy="3767570"/>
            <a:chOff x="438151" y="2078182"/>
            <a:chExt cx="11255085" cy="3767570"/>
          </a:xfrm>
        </p:grpSpPr>
        <p:sp>
          <p:nvSpPr>
            <p:cNvPr id="3" name="Retângulo Arredondado 2"/>
            <p:cNvSpPr/>
            <p:nvPr/>
          </p:nvSpPr>
          <p:spPr>
            <a:xfrm>
              <a:off x="5167745" y="2327564"/>
              <a:ext cx="6525491" cy="313112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dirty="0" smtClean="0"/>
                <a:t>Deve-se Implementar um programa de conscientização de segurança formal para tornar todo o pessoal conscientes da importância da segurança de dados no portador de cartão - (...) no ato da contratação e pelo menos anualmente.</a:t>
              </a:r>
              <a:endParaRPr lang="pt-BR" sz="2800" dirty="0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1" y="2078182"/>
              <a:ext cx="4741625" cy="3767570"/>
            </a:xfrm>
            <a:prstGeom prst="rect">
              <a:avLst/>
            </a:prstGeom>
          </p:spPr>
        </p:pic>
      </p:grp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6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45269" y="109530"/>
            <a:ext cx="3041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PCI DSS 3.0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6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7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r="47777"/>
          <a:stretch/>
        </p:blipFill>
        <p:spPr>
          <a:xfrm>
            <a:off x="566966" y="1435195"/>
            <a:ext cx="5445905" cy="492115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83643" y="109530"/>
            <a:ext cx="7681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 questões ainda continuam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53153" t="52198"/>
          <a:stretch/>
        </p:blipFill>
        <p:spPr>
          <a:xfrm>
            <a:off x="6151416" y="4003964"/>
            <a:ext cx="4885274" cy="235238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63649" r="9248" b="47801"/>
          <a:stretch/>
        </p:blipFill>
        <p:spPr>
          <a:xfrm>
            <a:off x="7315200" y="1435195"/>
            <a:ext cx="2826327" cy="25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6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8</a:t>
            </a:fld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761926" y="6305940"/>
            <a:ext cx="8012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hlinkClick r:id="rId2"/>
              </a:rPr>
              <a:t>https://www.gocache.com.br/seguranca/dez-paises-com-mais-ataques-de-hackers/</a:t>
            </a:r>
            <a:r>
              <a:rPr lang="pt-BR" dirty="0" smtClean="0"/>
              <a:t> </a:t>
            </a:r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70621" y="186309"/>
            <a:ext cx="110136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Os 10 países com o maior número de </a:t>
            </a:r>
            <a:r>
              <a:rPr lang="pt-BR" sz="40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ciberataques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23" y="4110171"/>
            <a:ext cx="1726029" cy="2160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36" y="1559501"/>
            <a:ext cx="1726027" cy="2160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856" y="3805504"/>
            <a:ext cx="1726027" cy="2160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532" y="1414708"/>
            <a:ext cx="1726029" cy="2160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7917" y="3915144"/>
            <a:ext cx="1726027" cy="2160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763" y="1378081"/>
            <a:ext cx="1927397" cy="2412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4160" y="3915144"/>
            <a:ext cx="1726027" cy="2160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9698" y="1433501"/>
            <a:ext cx="1726027" cy="2160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0403" y="4092196"/>
            <a:ext cx="1726027" cy="2160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1263" y="1502433"/>
            <a:ext cx="172602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8D4C-A0D0-4201-932D-DD30C3823136}" type="slidenum">
              <a:rPr lang="pt-BR" smtClean="0"/>
              <a:t>9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2" y="1662546"/>
            <a:ext cx="11656434" cy="456910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519054" y="6287075"/>
            <a:ext cx="533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2">
                    <a:lumMod val="50000"/>
                  </a:schemeClr>
                </a:solidFill>
              </a:rPr>
              <a:t>Fonte: Trustwave-2014 Security Pressures Report, p. 6</a:t>
            </a:r>
            <a:r>
              <a:rPr lang="en-US" u="sng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pt-BR" u="sng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pt-BR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4622" y="293407"/>
            <a:ext cx="105823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Principais ameaças que preocupam os gestores de segurança 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8758">
            <a:off x="7532562" y="2480009"/>
            <a:ext cx="2652703" cy="17262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8758">
            <a:off x="5316902" y="2223652"/>
            <a:ext cx="2652703" cy="17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276</Words>
  <Application>Microsoft Office PowerPoint</Application>
  <PresentationFormat>Widescreen</PresentationFormat>
  <Paragraphs>59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Jadiel</dc:creator>
  <cp:lastModifiedBy>Jadiel</cp:lastModifiedBy>
  <cp:revision>24</cp:revision>
  <dcterms:created xsi:type="dcterms:W3CDTF">2020-05-13T10:55:12Z</dcterms:created>
  <dcterms:modified xsi:type="dcterms:W3CDTF">2020-06-03T18:07:41Z</dcterms:modified>
</cp:coreProperties>
</file>